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69"/>
  </p:notesMasterIdLst>
  <p:handoutMasterIdLst>
    <p:handoutMasterId r:id="rId70"/>
  </p:handoutMasterIdLst>
  <p:sldIdLst>
    <p:sldId id="919" r:id="rId6"/>
    <p:sldId id="1096" r:id="rId7"/>
    <p:sldId id="1239" r:id="rId8"/>
    <p:sldId id="1099" r:id="rId9"/>
    <p:sldId id="1221" r:id="rId10"/>
    <p:sldId id="1151" r:id="rId11"/>
    <p:sldId id="1169" r:id="rId12"/>
    <p:sldId id="1231" r:id="rId13"/>
    <p:sldId id="1191" r:id="rId14"/>
    <p:sldId id="1219" r:id="rId15"/>
    <p:sldId id="1218" r:id="rId16"/>
    <p:sldId id="1220" r:id="rId17"/>
    <p:sldId id="1217" r:id="rId18"/>
    <p:sldId id="1215" r:id="rId19"/>
    <p:sldId id="1216" r:id="rId20"/>
    <p:sldId id="1193" r:id="rId21"/>
    <p:sldId id="1237" r:id="rId22"/>
    <p:sldId id="1222" r:id="rId23"/>
    <p:sldId id="1227" r:id="rId24"/>
    <p:sldId id="1230" r:id="rId25"/>
    <p:sldId id="1232" r:id="rId26"/>
    <p:sldId id="1106" r:id="rId27"/>
    <p:sldId id="1196" r:id="rId28"/>
    <p:sldId id="1161" r:id="rId29"/>
    <p:sldId id="1199" r:id="rId30"/>
    <p:sldId id="1200" r:id="rId31"/>
    <p:sldId id="1201" r:id="rId32"/>
    <p:sldId id="1203" r:id="rId33"/>
    <p:sldId id="1214" r:id="rId34"/>
    <p:sldId id="1180" r:id="rId35"/>
    <p:sldId id="1127" r:id="rId36"/>
    <p:sldId id="1126" r:id="rId37"/>
    <p:sldId id="1204" r:id="rId38"/>
    <p:sldId id="1185" r:id="rId39"/>
    <p:sldId id="1183" r:id="rId40"/>
    <p:sldId id="1186" r:id="rId41"/>
    <p:sldId id="1187" r:id="rId42"/>
    <p:sldId id="1195" r:id="rId43"/>
    <p:sldId id="1188" r:id="rId44"/>
    <p:sldId id="1189" r:id="rId45"/>
    <p:sldId id="1190" r:id="rId46"/>
    <p:sldId id="1087" r:id="rId47"/>
    <p:sldId id="1156" r:id="rId48"/>
    <p:sldId id="1226" r:id="rId49"/>
    <p:sldId id="1205" r:id="rId50"/>
    <p:sldId id="1236" r:id="rId51"/>
    <p:sldId id="1174" r:id="rId52"/>
    <p:sldId id="1207" r:id="rId53"/>
    <p:sldId id="1233" r:id="rId54"/>
    <p:sldId id="1210" r:id="rId55"/>
    <p:sldId id="1211" r:id="rId56"/>
    <p:sldId id="1213" r:id="rId57"/>
    <p:sldId id="1238" r:id="rId58"/>
    <p:sldId id="1206" r:id="rId59"/>
    <p:sldId id="1224" r:id="rId60"/>
    <p:sldId id="1234" r:id="rId61"/>
    <p:sldId id="999" r:id="rId62"/>
    <p:sldId id="935" r:id="rId63"/>
    <p:sldId id="1179" r:id="rId64"/>
    <p:sldId id="1235" r:id="rId65"/>
    <p:sldId id="1050" r:id="rId66"/>
    <p:sldId id="1052" r:id="rId67"/>
    <p:sldId id="1202" r:id="rId68"/>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Lucida Console" panose="020B0609040504020204" pitchFamily="49" charset="0"/>
      <p:regular r:id="rId79"/>
    </p:embeddedFont>
    <p:embeddedFont>
      <p:font typeface="Open Sans" panose="020B0606030504020204" pitchFamily="34" charset="0"/>
      <p:regular r:id="rId80"/>
      <p:bold r:id="rId81"/>
      <p:italic r:id="rId82"/>
      <p:boldItalic r:id="rId83"/>
    </p:embeddedFont>
    <p:embeddedFont>
      <p:font typeface="Segoe Light" panose="020B0604020202020204" charset="0"/>
      <p:regular r:id="rId84"/>
      <p:italic r:id="rId85"/>
    </p:embeddedFont>
    <p:embeddedFont>
      <p:font typeface="Segoe UI" panose="020B0502040204020203" pitchFamily="34" charset="0"/>
      <p:regular r:id="rId86"/>
      <p:bold r:id="rId87"/>
      <p:italic r:id="rId88"/>
      <p:boldItalic r:id="rId89"/>
    </p:embeddedFont>
    <p:embeddedFont>
      <p:font typeface="Segoe UI Light" panose="020B0502040204020203" pitchFamily="34" charset="0"/>
      <p:regular r:id="rId90"/>
      <p:italic r:id="rId91"/>
    </p:embeddedFont>
    <p:embeddedFont>
      <p:font typeface="Tw Cen MT" panose="020B0602020104020603" pitchFamily="34" charset="0"/>
      <p:regular r:id="rId92"/>
      <p:bold r:id="rId93"/>
      <p:italic r:id="rId94"/>
      <p:boldItalic r:id="rId95"/>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69" d="100"/>
          <a:sy n="69" d="100"/>
        </p:scale>
        <p:origin x="576" y="66"/>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a:latin typeface="Segoe UI Light" panose="020B0502040204020203" pitchFamily="34" charset="0"/>
            </a:rPr>
            <a:t>Language</a:t>
          </a: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a:latin typeface="Segoe UI Light" panose="020B0502040204020203" pitchFamily="34" charset="0"/>
            </a:rPr>
            <a:t>Openness </a:t>
          </a: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6">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6">
        <dgm:presLayoutVars>
          <dgm:bulletEnabled val="1"/>
        </dgm:presLayoutVars>
      </dgm:prSet>
      <dgm:spPr/>
    </dgm:pt>
    <dgm:pt modelId="{D7EC0458-4868-49B3-8CB8-D0BBEC51A6E1}" type="pres">
      <dgm:prSet presAssocID="{069FE3A8-D97C-48DB-96A2-89660C6109A7}" presName="sibTrans" presStyleCnt="0"/>
      <dgm:spPr/>
    </dgm:pt>
    <dgm:pt modelId="{810CF971-70C5-4740-A16B-30596320ED56}" type="pres">
      <dgm:prSet presAssocID="{77895FF8-BA16-41DE-A173-E58067F38C29}" presName="node" presStyleLbl="node1" presStyleIdx="2" presStyleCnt="6">
        <dgm:presLayoutVars>
          <dgm:bulletEnabled val="1"/>
        </dgm:presLayoutVars>
      </dgm:prSet>
      <dgm:spPr/>
    </dgm:pt>
    <dgm:pt modelId="{C0588DCB-B264-426E-B1AC-C7104ADB8EFA}" type="pres">
      <dgm:prSet presAssocID="{4B6872FA-DF96-469A-8DEA-67FA04E13AC7}" presName="sibTrans" presStyleCnt="0"/>
      <dgm:spPr/>
    </dgm:pt>
    <dgm:pt modelId="{03DF18D3-7E95-4346-9BB3-71AB27DE435C}" type="pres">
      <dgm:prSet presAssocID="{16AD00E4-6B2C-48E3-9B25-E3356812D19B}" presName="node" presStyleLbl="node1" presStyleIdx="3" presStyleCnt="6">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4" presStyleCnt="6">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5" presStyleCnt="6">
        <dgm:presLayoutVars>
          <dgm:bulletEnabled val="1"/>
        </dgm:presLayoutVars>
      </dgm:prSet>
      <dgm:spPr/>
    </dgm:pt>
  </dgm:ptLst>
  <dgm:cxnLst>
    <dgm:cxn modelId="{699EF413-D87E-4423-BAAA-9BC7FE96F3AE}" type="presOf" srcId="{99DDF2FC-920D-4C4D-9879-581E042ED7BA}" destId="{5DBDC61F-9554-4F83-A359-6FE8F2984F77}"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3"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F053787-9D5C-46FC-9C14-58149AB73ED6}" type="presOf" srcId="{1213B70D-A584-4C52-93B4-10193FDDA19B}" destId="{9BF57B96-B661-4424-BCCA-8A907CCB3569}" srcOrd="0" destOrd="0" presId="urn:microsoft.com/office/officeart/2005/8/layout/default"/>
    <dgm:cxn modelId="{BBF6FC9D-E016-41D7-AEBF-C13AE0838EED}" type="presOf" srcId="{484690F6-1815-43F5-ACE8-A23AA34D46ED}" destId="{13CBD19E-C121-486B-BB26-96059C7690C6}"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097337B7-B8B0-4CEC-94E6-20A9DCD2EF8D}" srcId="{34E93DDE-D099-4CA2-863C-7319E600DBE4}" destId="{77895FF8-BA16-41DE-A173-E58067F38C29}" srcOrd="2" destOrd="0" parTransId="{9BDCF1FA-20E3-4AE9-9988-286A2DE16726}" sibTransId="{4B6872FA-DF96-469A-8DEA-67FA04E13AC7}"/>
    <dgm:cxn modelId="{2017CDCE-21C8-4B0E-B3C6-DF2E683685E4}" type="presOf" srcId="{34E93DDE-D099-4CA2-863C-7319E600DBE4}" destId="{84BBAD3E-47E3-429D-AF91-8056E7C916A7}" srcOrd="0" destOrd="0" presId="urn:microsoft.com/office/officeart/2005/8/layout/default"/>
    <dgm:cxn modelId="{8C8A68F9-C435-46A3-AEFA-D10219364B4F}" type="presOf" srcId="{44FB6709-E0F9-4D19-86F6-1E43D09DDEAF}" destId="{6106473F-7DBE-41AF-AA48-1851D89FE089}" srcOrd="0" destOrd="0" presId="urn:microsoft.com/office/officeart/2005/8/layout/default"/>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Language</a:t>
          </a:r>
        </a:p>
      </dsp:txBody>
      <dsp:txXfrm>
        <a:off x="0" y="571684"/>
        <a:ext cx="2619374" cy="1571624"/>
      </dsp:txXfrm>
    </dsp:sp>
    <dsp:sp modelId="{9BF57B96-B661-4424-BCCA-8A907CCB3569}">
      <dsp:nvSpPr>
        <dsp:cNvPr id="0" name=""/>
        <dsp:cNvSpPr/>
      </dsp:nvSpPr>
      <dsp:spPr>
        <a:xfrm>
          <a:off x="2881312"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kern="1200" dirty="0">
              <a:latin typeface="Segoe UI Light" panose="020B0502040204020203" pitchFamily="34" charset="0"/>
            </a:rPr>
            <a:t>Openness </a:t>
          </a:r>
        </a:p>
      </dsp:txBody>
      <dsp:txXfrm>
        <a:off x="2881312" y="571684"/>
        <a:ext cx="2619374" cy="1571624"/>
      </dsp:txXfrm>
    </dsp:sp>
    <dsp:sp modelId="{810CF971-70C5-4740-A16B-30596320ED56}">
      <dsp:nvSpPr>
        <dsp:cNvPr id="0" name=""/>
        <dsp:cNvSpPr/>
      </dsp:nvSpPr>
      <dsp:spPr>
        <a:xfrm>
          <a:off x="5762625" y="571684"/>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Cross-platform</a:t>
          </a:r>
          <a:endParaRPr lang="en-GB" sz="3700" kern="1200" dirty="0">
            <a:latin typeface="Segoe UI Light" panose="020B0502040204020203" pitchFamily="34" charset="0"/>
          </a:endParaRPr>
        </a:p>
      </dsp:txBody>
      <dsp:txXfrm>
        <a:off x="5762625" y="571684"/>
        <a:ext cx="2619374" cy="1571624"/>
      </dsp:txXfrm>
    </dsp:sp>
    <dsp:sp modelId="{03DF18D3-7E95-4346-9BB3-71AB27DE435C}">
      <dsp:nvSpPr>
        <dsp:cNvPr id="0" name=""/>
        <dsp:cNvSpPr/>
      </dsp:nvSpPr>
      <dsp:spPr>
        <a:xfrm>
          <a:off x="0"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Community</a:t>
          </a:r>
          <a:endParaRPr lang="en-GB" sz="3700" kern="1200" dirty="0">
            <a:latin typeface="Segoe UI Light" panose="020B0502040204020203" pitchFamily="34" charset="0"/>
          </a:endParaRPr>
        </a:p>
      </dsp:txBody>
      <dsp:txXfrm>
        <a:off x="0" y="2405246"/>
        <a:ext cx="2619374" cy="1571624"/>
      </dsp:txXfrm>
    </dsp:sp>
    <dsp:sp modelId="{13CBD19E-C121-486B-BB26-96059C7690C6}">
      <dsp:nvSpPr>
        <dsp:cNvPr id="0" name=""/>
        <dsp:cNvSpPr/>
      </dsp:nvSpPr>
      <dsp:spPr>
        <a:xfrm>
          <a:off x="2881312"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IDE Tools</a:t>
          </a:r>
          <a:endParaRPr lang="en-GB" sz="3700" kern="1200" dirty="0">
            <a:latin typeface="Segoe UI Light" panose="020B0502040204020203" pitchFamily="34" charset="0"/>
          </a:endParaRPr>
        </a:p>
      </dsp:txBody>
      <dsp:txXfrm>
        <a:off x="2881312" y="2405246"/>
        <a:ext cx="2619374" cy="1571624"/>
      </dsp:txXfrm>
    </dsp:sp>
    <dsp:sp modelId="{6106473F-7DBE-41AF-AA48-1851D89FE089}">
      <dsp:nvSpPr>
        <dsp:cNvPr id="0" name=""/>
        <dsp:cNvSpPr/>
      </dsp:nvSpPr>
      <dsp:spPr>
        <a:xfrm>
          <a:off x="5762625" y="2405246"/>
          <a:ext cx="2619374" cy="157162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GB" sz="3700" b="0" kern="1200" baseline="0" dirty="0">
              <a:latin typeface="Segoe UI Light" panose="020B0502040204020203" pitchFamily="34" charset="0"/>
            </a:rPr>
            <a:t>Ecosystem</a:t>
          </a:r>
          <a:endParaRPr lang="en-GB" sz="3700" kern="1200" dirty="0">
            <a:latin typeface="Segoe UI Light" panose="020B0502040204020203" pitchFamily="34" charset="0"/>
          </a:endParaRPr>
        </a:p>
      </dsp:txBody>
      <dsp:txXfrm>
        <a:off x="5762625" y="2405246"/>
        <a:ext cx="2619374" cy="15716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9/27/2018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27/09/2018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27/09/2018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hopl-draft-1.pdf"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50.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jrh13/hol-light/" TargetMode="External"/><Relationship Id="rId2" Type="http://schemas.openxmlformats.org/officeDocument/2006/relationships/hyperlink" Target="https://www.cs.ox.ac.uk/tom.melham/res/forte.html" TargetMode="External"/><Relationship Id="rId1" Type="http://schemas.openxmlformats.org/officeDocument/2006/relationships/slideLayout" Target="../slideLayouts/slideLayout8.xml"/><Relationship Id="rId4" Type="http://schemas.openxmlformats.org/officeDocument/2006/relationships/hyperlink" Target="https://www.microsoft.com/en-us/research/project/stochastic-pi-machin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Researcher @ Microsoft Mobile Tools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487475"/>
            <a:ext cx="7509754"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symbolUses</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Array.filter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Array.Parallel.map</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symbolUse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Array.filter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Array.groupBy</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Array.map</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a:t>
            </a:r>
          </a:p>
          <a:p>
            <a:br>
              <a:rPr lang="en-GB" dirty="0">
                <a:solidFill>
                  <a:srgbClr val="D4D4D4"/>
                </a:solidFill>
                <a:latin typeface="Consolas" panose="020B0609020204030204" pitchFamily="49" charset="0"/>
              </a:rPr>
            </a:b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634326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616155" y="1055611"/>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5841840" y="2307000"/>
            <a:ext cx="3672480" cy="2154436"/>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66D9E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66D9EF"/>
                </a:solidFill>
                <a:effectLst/>
                <a:latin typeface="Consolas" panose="020B0609020204030204" pitchFamily="49" charset="0"/>
              </a:rPr>
              <a:t>type</a:t>
            </a:r>
            <a:r>
              <a:rPr kumimoji="0" lang="en-US" altLang="en-US" b="0" i="0" u="none" strike="noStrike" cap="none" normalizeH="0" baseline="0" dirty="0">
                <a:ln>
                  <a:noFill/>
                </a:ln>
                <a:solidFill>
                  <a:srgbClr val="F8F8F2"/>
                </a:solidFill>
                <a:effectLst/>
                <a:latin typeface="Consolas" panose="020B0609020204030204" pitchFamily="49" charset="0"/>
              </a:rPr>
              <a:t> Status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Online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Unresponsive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Missing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err="1">
                <a:ln>
                  <a:noFill/>
                </a:ln>
                <a:solidFill>
                  <a:srgbClr val="F8F8F2"/>
                </a:solidFill>
                <a:effectLst/>
                <a:latin typeface="Consolas" panose="020B0609020204030204" pitchFamily="49" charset="0"/>
              </a:rPr>
              <a:t>NotChecked</a:t>
            </a:r>
            <a:r>
              <a:rPr kumimoji="0" lang="en-US" altLang="en-US" b="0" i="0" u="none" strike="noStrike" cap="none" normalizeH="0" baseline="0" dirty="0">
                <a:ln>
                  <a:noFill/>
                </a:ln>
                <a:solidFill>
                  <a:srgbClr val="F8F8F2"/>
                </a:solidFill>
                <a:effectLst/>
                <a:latin typeface="Consolas" panose="020B0609020204030204" pitchFamily="49" charset="0"/>
              </a:rPr>
              <a:t> </a:t>
            </a:r>
            <a:r>
              <a:rPr kumimoji="0" lang="en-US" altLang="en-US" b="0" i="0" u="none" strike="noStrike" cap="none" normalizeH="0" baseline="0" dirty="0">
                <a:ln>
                  <a:noFill/>
                </a:ln>
                <a:solidFill>
                  <a:srgbClr val="66D9EF"/>
                </a:solidFill>
                <a:effectLst/>
                <a:latin typeface="Consolas" panose="020B0609020204030204" pitchFamily="49" charset="0"/>
              </a:rPr>
              <a:t>of</a:t>
            </a:r>
            <a:r>
              <a:rPr kumimoji="0" lang="en-US" altLang="en-US" b="0" i="0" u="none" strike="noStrike" cap="none" normalizeH="0" baseline="0" dirty="0">
                <a:ln>
                  <a:noFill/>
                </a:ln>
                <a:solidFill>
                  <a:srgbClr val="F8F8F2"/>
                </a:solidFill>
                <a:effectLst/>
                <a:latin typeface="Consolas" panose="020B0609020204030204" pitchFamily="49" charset="0"/>
              </a:rPr>
              <a:t> string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F8F8F2"/>
                </a:solidFill>
                <a:latin typeface="Consolas" panose="020B0609020204030204" pitchFamily="49" charset="0"/>
              </a:rPr>
              <a:t>    </a:t>
            </a:r>
            <a:r>
              <a:rPr kumimoji="0" lang="en-US" altLang="en-US" b="0" i="0" u="none" strike="noStrike" cap="none" normalizeH="0" baseline="0" dirty="0">
                <a:ln>
                  <a:noFill/>
                </a:ln>
                <a:solidFill>
                  <a:srgbClr val="F8F8F2"/>
                </a:solidFill>
                <a:effectLst/>
                <a:latin typeface="Consolas" panose="020B0609020204030204" pitchFamily="49" charset="0"/>
              </a:rPr>
              <a:t>| Ignored</a:t>
            </a:r>
            <a:r>
              <a:rPr kumimoji="0" lang="en-US" altLang="en-US" sz="1400" b="0" i="0" u="none" strike="noStrike" cap="none" normalizeH="0" baseline="0" dirty="0">
                <a:ln>
                  <a:noFill/>
                </a:ln>
                <a:solidFill>
                  <a:schemeClr val="tx1"/>
                </a:solidFill>
                <a:effectLst/>
                <a:latin typeface="Consolas" panose="020B0609020204030204" pitchFamily="49" charset="0"/>
              </a:rPr>
              <a:t> </a:t>
            </a:r>
            <a:br>
              <a:rPr lang="en-US" altLang="en-US" sz="4000" dirty="0">
                <a:latin typeface="Consolas" panose="020B0609020204030204" pitchFamily="49" charset="0"/>
              </a:rPr>
            </a:b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FA1AC901-9B0D-451C-91EF-67CF10F1011A}"/>
              </a:ext>
            </a:extLst>
          </p:cNvPr>
          <p:cNvSpPr/>
          <p:nvPr/>
        </p:nvSpPr>
        <p:spPr>
          <a:xfrm>
            <a:off x="4786008" y="4881211"/>
            <a:ext cx="3627916" cy="707886"/>
          </a:xfrm>
          <a:prstGeom prst="rect">
            <a:avLst/>
          </a:prstGeom>
        </p:spPr>
        <p:txBody>
          <a:bodyPr wrap="none">
            <a:spAutoFit/>
          </a:bodyPr>
          <a:lstStyle/>
          <a:p>
            <a:r>
              <a:rPr lang="en-GB" sz="2000" dirty="0"/>
              <a:t>Scott </a:t>
            </a:r>
            <a:r>
              <a:rPr lang="en-GB" sz="2000" dirty="0" err="1"/>
              <a:t>Nimrod</a:t>
            </a:r>
            <a:endParaRPr lang="en-GB" sz="2000" dirty="0"/>
          </a:p>
          <a:p>
            <a:r>
              <a:rPr lang="en-GB" sz="2000" dirty="0"/>
              <a:t>https://github.com/bizmonger</a:t>
            </a:r>
          </a:p>
        </p:txBody>
      </p:sp>
      <p:pic>
        <p:nvPicPr>
          <p:cNvPr id="3" name="Picture 2">
            <a:extLst>
              <a:ext uri="{FF2B5EF4-FFF2-40B4-BE49-F238E27FC236}">
                <a16:creationId xmlns:a16="http://schemas.microsoft.com/office/drawing/2014/main" id="{0BD26D6F-EAE1-42EA-A696-FD48ACC7C820}"/>
              </a:ext>
            </a:extLst>
          </p:cNvPr>
          <p:cNvPicPr>
            <a:picLocks noChangeAspect="1"/>
          </p:cNvPicPr>
          <p:nvPr/>
        </p:nvPicPr>
        <p:blipFill>
          <a:blip r:embed="rId2"/>
          <a:stretch>
            <a:fillRect/>
          </a:stretch>
        </p:blipFill>
        <p:spPr>
          <a:xfrm>
            <a:off x="4912554" y="498443"/>
            <a:ext cx="6920513" cy="3987476"/>
          </a:xfrm>
          <a:prstGeom prst="rect">
            <a:avLst/>
          </a:prstGeom>
        </p:spPr>
      </p:pic>
    </p:spTree>
    <p:extLst>
      <p:ext uri="{BB962C8B-B14F-4D97-AF65-F5344CB8AC3E}">
        <p14:creationId xmlns:p14="http://schemas.microsoft.com/office/powerpoint/2010/main" val="1633169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137" y="776996"/>
            <a:ext cx="2406177" cy="288741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666" y="1942289"/>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228524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the update/view functions in Fable/</a:t>
            </a:r>
            <a:r>
              <a:rPr lang="en-GB" sz="4000" dirty="0" err="1">
                <a:latin typeface="Segoe UI Light" panose="020B0502040204020203" pitchFamily="34" charset="0"/>
                <a:cs typeface="Segoe UI Light" panose="020B0502040204020203" pitchFamily="34" charset="0"/>
              </a:rPr>
              <a:t>Elmish</a:t>
            </a:r>
            <a:r>
              <a:rPr lang="en-GB" sz="4000" dirty="0">
                <a:latin typeface="Segoe UI Light" panose="020B0502040204020203" pitchFamily="34" charset="0"/>
                <a:cs typeface="Segoe UI Light" panose="020B0502040204020203" pitchFamily="34" charset="0"/>
              </a:rPr>
              <a:t> apps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4477732" y="2395560"/>
            <a:ext cx="7547891" cy="29384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CB4B16"/>
                </a:solidFill>
                <a:latin typeface="Consolas" panose="020B0609020204030204" pitchFamily="49" charset="0"/>
              </a:rPr>
              <a:t>let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view</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model</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CB4B16"/>
                </a:solidFill>
                <a:latin typeface="Consolas" panose="020B0609020204030204" pitchFamily="49" charset="0"/>
              </a:rPr>
              <a:t>match</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Text</a:t>
            </a:r>
            <a:r>
              <a:rPr lang="en-GB" sz="1400" dirty="0">
                <a:solidFill>
                  <a:srgbClr val="93A1A1"/>
                </a:solidFill>
                <a:latin typeface="Consolas" panose="020B0609020204030204" pitchFamily="49" charset="0"/>
              </a:rPr>
              <a:t> </a:t>
            </a:r>
            <a:r>
              <a:rPr lang="en-GB" sz="1400" dirty="0">
                <a:solidFill>
                  <a:srgbClr val="CB4B16"/>
                </a:solidFill>
                <a:latin typeface="Consolas" panose="020B0609020204030204" pitchFamily="49" charset="0"/>
              </a:rPr>
              <a:t>with</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"Loading..."</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ClassName</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"container"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button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OnClick</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CB4B16"/>
                </a:solidFill>
                <a:latin typeface="Consolas" panose="020B0609020204030204" pitchFamily="49" charset="0"/>
              </a:rPr>
              <a:t>fun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dirty="0">
                <a:solidFill>
                  <a:srgbClr val="D33682"/>
                </a:solidFill>
                <a:latin typeface="Consolas" panose="020B0609020204030204" pitchFamily="49" charset="0"/>
              </a:rPr>
              <a:t>Faster</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"Faster"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ClassName</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a:t>
            </a:r>
            <a:r>
              <a:rPr lang="en-GB" sz="1400" dirty="0" err="1">
                <a:solidFill>
                  <a:srgbClr val="2AA198"/>
                </a:solidFill>
                <a:latin typeface="Consolas" panose="020B0609020204030204" pitchFamily="49" charset="0"/>
              </a:rPr>
              <a:t>theText</a:t>
            </a:r>
            <a:r>
              <a:rPr lang="en-GB" sz="1400" dirty="0">
                <a:solidFill>
                  <a:srgbClr val="2AA198"/>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B58900"/>
                </a:solidFill>
                <a:latin typeface="Consolas" panose="020B0609020204030204" pitchFamily="49" charset="0"/>
              </a:rPr>
              <a:t>Text</a:t>
            </a:r>
            <a:r>
              <a:rPr lang="en-GB" sz="1400" dirty="0">
                <a:solidFill>
                  <a:srgbClr val="93A1A1"/>
                </a:solidFill>
                <a:latin typeface="Consolas" panose="020B0609020204030204" pitchFamily="49" charset="0"/>
              </a:rPr>
              <a:t>.</a:t>
            </a:r>
            <a:r>
              <a:rPr lang="en-GB" sz="1400" dirty="0">
                <a:solidFill>
                  <a:srgbClr val="DC322F"/>
                </a:solidFill>
                <a:latin typeface="Consolas" panose="020B0609020204030204" pitchFamily="49" charset="0"/>
              </a:rPr>
              <a:t>[</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Index</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button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D33682"/>
                </a:solidFill>
                <a:latin typeface="Consolas" panose="020B0609020204030204" pitchFamily="49" charset="0"/>
              </a:rPr>
              <a:t>OnClick</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CB4B16"/>
                </a:solidFill>
                <a:latin typeface="Consolas" panose="020B0609020204030204" pitchFamily="49" charset="0"/>
              </a:rPr>
              <a:t>fun</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_</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-&gt;</a:t>
            </a:r>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dispatch</a:t>
            </a:r>
            <a:r>
              <a:rPr lang="en-GB" sz="1400" dirty="0">
                <a:solidFill>
                  <a:srgbClr val="93A1A1"/>
                </a:solidFill>
                <a:latin typeface="Consolas" panose="020B0609020204030204" pitchFamily="49" charset="0"/>
              </a:rPr>
              <a:t> </a:t>
            </a:r>
            <a:r>
              <a:rPr lang="en-GB" sz="1400" dirty="0">
                <a:solidFill>
                  <a:srgbClr val="D33682"/>
                </a:solidFill>
                <a:latin typeface="Consolas" panose="020B0609020204030204" pitchFamily="49" charset="0"/>
              </a:rPr>
              <a:t>Slower</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"Slower"</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dirty="0">
                <a:solidFill>
                  <a:srgbClr val="93A1A1"/>
                </a:solidFill>
                <a:latin typeface="Consolas" panose="020B0609020204030204" pitchFamily="49" charset="0"/>
              </a:rPr>
              <a:t>      </a:t>
            </a:r>
            <a:r>
              <a:rPr lang="en-GB" sz="1400" dirty="0">
                <a:solidFill>
                  <a:srgbClr val="268BD2"/>
                </a:solidFill>
                <a:latin typeface="Consolas" panose="020B0609020204030204" pitchFamily="49" charset="0"/>
              </a:rPr>
              <a:t>div</a:t>
            </a:r>
            <a:r>
              <a:rPr lang="en-GB" sz="1400" dirty="0">
                <a:solidFill>
                  <a:srgbClr val="93A1A1"/>
                </a:solidFill>
                <a:latin typeface="Consolas" panose="020B0609020204030204" pitchFamily="49" charset="0"/>
              </a:rPr>
              <a:t> []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str</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sprintf</a:t>
            </a:r>
            <a:r>
              <a:rPr lang="en-GB" sz="1400" dirty="0">
                <a:solidFill>
                  <a:srgbClr val="93A1A1"/>
                </a:solidFill>
                <a:latin typeface="Consolas" panose="020B0609020204030204" pitchFamily="49" charset="0"/>
              </a:rPr>
              <a:t> </a:t>
            </a:r>
            <a:r>
              <a:rPr lang="en-GB" sz="1400" dirty="0">
                <a:solidFill>
                  <a:srgbClr val="2AA198"/>
                </a:solidFill>
                <a:latin typeface="Consolas" panose="020B0609020204030204" pitchFamily="49" charset="0"/>
              </a:rPr>
              <a:t>"Ticks Per Update: %d"</a:t>
            </a:r>
            <a:r>
              <a:rPr lang="en-GB" sz="1400" dirty="0">
                <a:solidFill>
                  <a:srgbClr val="93A1A1"/>
                </a:solidFill>
                <a:latin typeface="Consolas" panose="020B0609020204030204" pitchFamily="49" charset="0"/>
              </a:rPr>
              <a:t> </a:t>
            </a:r>
            <a:r>
              <a:rPr lang="en-GB" sz="1400" dirty="0" err="1">
                <a:solidFill>
                  <a:srgbClr val="268BD2"/>
                </a:solidFill>
                <a:latin typeface="Consolas" panose="020B0609020204030204" pitchFamily="49" charset="0"/>
              </a:rPr>
              <a:t>model</a:t>
            </a:r>
            <a:r>
              <a:rPr lang="en-GB" sz="1400" b="1" dirty="0" err="1">
                <a:solidFill>
                  <a:srgbClr val="93A1A1"/>
                </a:solidFill>
                <a:latin typeface="Consolas" panose="020B0609020204030204" pitchFamily="49" charset="0"/>
              </a:rPr>
              <a:t>.</a:t>
            </a:r>
            <a:r>
              <a:rPr lang="en-GB" sz="1400" dirty="0" err="1">
                <a:solidFill>
                  <a:srgbClr val="D33682"/>
                </a:solidFill>
                <a:latin typeface="Consolas" panose="020B0609020204030204" pitchFamily="49" charset="0"/>
              </a:rPr>
              <a:t>TicksPerUpdate</a:t>
            </a:r>
            <a:r>
              <a:rPr lang="en-GB" sz="1400" dirty="0">
                <a:solidFill>
                  <a:srgbClr val="93A1A1"/>
                </a:solidFill>
                <a:latin typeface="Consolas" panose="020B0609020204030204" pitchFamily="49" charset="0"/>
              </a:rPr>
              <a:t>) </a:t>
            </a:r>
            <a:r>
              <a:rPr lang="en-GB" sz="1400" b="1" dirty="0">
                <a:solidFill>
                  <a:srgbClr val="93A1A1"/>
                </a:solidFill>
                <a:latin typeface="Consolas" panose="020B0609020204030204" pitchFamily="49" charset="0"/>
              </a:rPr>
              <a:t>]</a:t>
            </a:r>
            <a:r>
              <a:rPr lang="en-GB" sz="1400" dirty="0">
                <a:solidFill>
                  <a:srgbClr val="93A1A1"/>
                </a:solidFill>
                <a:latin typeface="Consolas" panose="020B0609020204030204" pitchFamily="49" charset="0"/>
              </a:rPr>
              <a:t> </a:t>
            </a:r>
          </a:p>
          <a:p>
            <a:r>
              <a:rPr lang="en-GB" sz="1400" b="1" dirty="0">
                <a:solidFill>
                  <a:srgbClr val="93A1A1"/>
                </a:solidFill>
                <a:latin typeface="Consolas" panose="020B0609020204030204" pitchFamily="49" charset="0"/>
              </a:rPr>
              <a:t>    ]</a:t>
            </a:r>
            <a:endParaRPr lang="en-GB" sz="1400" dirty="0">
              <a:solidFill>
                <a:srgbClr val="D4D4D4"/>
              </a:solidFill>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8587818" y="1398689"/>
            <a:ext cx="1897930" cy="830997"/>
          </a:xfrm>
          <a:prstGeom prst="wedgeRectCallout">
            <a:avLst>
              <a:gd name="adj1" fmla="val -112630"/>
              <a:gd name="adj2" fmla="val 10621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The UI can completely change!</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scripts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97004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968212"/>
            <a:ext cx="7306208" cy="529161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else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module</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Tests.MyTests</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F640D533-7134-4710-BEDB-74C0484EB3B5}"/>
              </a:ext>
            </a:extLst>
          </p:cNvPr>
          <p:cNvSpPr/>
          <p:nvPr/>
        </p:nvSpPr>
        <p:spPr>
          <a:xfrm>
            <a:off x="7711523" y="82944"/>
            <a:ext cx="3659996" cy="830997"/>
          </a:xfrm>
          <a:prstGeom prst="wedgeRectCallout">
            <a:avLst>
              <a:gd name="adj1" fmla="val 20865"/>
              <a:gd name="adj2" fmla="val 16583"/>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Note, I don’t like [&lt;</a:t>
            </a:r>
            <a:r>
              <a:rPr lang="en-GB" sz="1600" dirty="0" err="1"/>
              <a:t>TestData</a:t>
            </a:r>
            <a:r>
              <a:rPr lang="en-GB" sz="1600" dirty="0"/>
              <a:t>(…)&gt;] because it doesn’t work well with F# scripting</a:t>
            </a:r>
          </a:p>
        </p:txBody>
      </p:sp>
    </p:spTree>
    <p:extLst>
      <p:ext uri="{BB962C8B-B14F-4D97-AF65-F5344CB8AC3E}">
        <p14:creationId xmlns:p14="http://schemas.microsoft.com/office/powerpoint/2010/main" val="3965446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http://fsharp.github.io/FSharp.Data/images/csv.gif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http://fsharp.github.io/FSharp.Data/images/wb.gif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as hard to understand as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393237"/>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fsharp.org/history/hopl-draft-1.pdf</a:t>
            </a:r>
            <a:r>
              <a:rPr lang="en-GB" sz="4000" dirty="0">
                <a:latin typeface="Segoe UI Light" panose="020B0502040204020203" pitchFamily="34" charset="0"/>
                <a:cs typeface="Segoe UI Light" panose="020B0502040204020203" pitchFamily="34" charset="0"/>
              </a:rPr>
              <a:t> </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3183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F# already supports </a:t>
            </a:r>
            <a:r>
              <a:rPr lang="en-GB" sz="2400" spc="0" dirty="0" err="1">
                <a:latin typeface="Segoe UI Light" panose="020B0502040204020203" pitchFamily="34" charset="0"/>
              </a:rPr>
              <a:t>async</a:t>
            </a:r>
            <a:r>
              <a:rPr lang="en-GB" sz="2400" spc="0" dirty="0">
                <a:latin typeface="Segoe UI Light" panose="020B0502040204020203" pitchFamily="34" charset="0"/>
              </a:rPr>
              <a:t> sequences, it’s a library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I love this style of “reactive” code.  </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“asynchronous pull” (</a:t>
            </a:r>
            <a:r>
              <a:rPr lang="en-GB" sz="2400" spc="0" dirty="0" err="1">
                <a:latin typeface="Segoe UI Light" panose="020B0502040204020203" pitchFamily="34" charset="0"/>
              </a:rPr>
              <a:t>AsyncSeq</a:t>
            </a:r>
            <a:r>
              <a:rPr lang="en-GB" sz="2400" spc="0" dirty="0">
                <a:latin typeface="Segoe UI Light" panose="020B0502040204020203" pitchFamily="34" charset="0"/>
              </a:rPr>
              <a:t>) v.  “synchronous push” (</a:t>
            </a:r>
            <a:r>
              <a:rPr lang="en-GB" sz="2400" spc="0" dirty="0" err="1">
                <a:latin typeface="Segoe UI Light" panose="020B0502040204020203" pitchFamily="34" charset="0"/>
              </a:rPr>
              <a:t>IObservable</a:t>
            </a:r>
            <a:r>
              <a:rPr lang="en-GB" sz="2400" spc="0" dirty="0">
                <a:latin typeface="Segoe UI Light" panose="020B0502040204020203" pitchFamily="34" charset="0"/>
              </a:rPr>
              <a:t>)</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Makes a lovely compositional animation language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523489"/>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493053"/>
            <a:ext cx="6405097" cy="194360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asyncMaybe</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87"/>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 absolutely love the uses of this CE in the </a:t>
            </a:r>
            <a:r>
              <a:rPr lang="en-GB" sz="2400" spc="0" dirty="0" err="1">
                <a:latin typeface="Segoe UI Light" panose="020B0502040204020203" pitchFamily="34" charset="0"/>
              </a:rPr>
              <a:t>FSharp.Editor</a:t>
            </a:r>
            <a:r>
              <a:rPr lang="en-GB" sz="2400" spc="0" dirty="0">
                <a:latin typeface="Segoe UI Light" panose="020B0502040204020203" pitchFamily="34" charset="0"/>
              </a:rPr>
              <a:t> implementation by Vasily Kirichenko</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This helps makes some of the clearest, most declarative, most robust editor implementation code I know</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2451308E-107A-44EE-9739-3774DCA3AAFC}"/>
              </a:ext>
            </a:extLst>
          </p:cNvPr>
          <p:cNvSpPr/>
          <p:nvPr/>
        </p:nvSpPr>
        <p:spPr bwMode="auto">
          <a:xfrm>
            <a:off x="5486400" y="699024"/>
            <a:ext cx="6206247" cy="606057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br>
              <a:rPr lang="en-GB" sz="1200" dirty="0">
                <a:solidFill>
                  <a:srgbClr val="D4D4D4"/>
                </a:solidFill>
                <a:latin typeface="Consolas" panose="020B0609020204030204" pitchFamily="49" charset="0"/>
              </a:rPr>
            </a:br>
            <a:r>
              <a:rPr lang="en-GB" sz="1200" dirty="0">
                <a:solidFill>
                  <a:srgbClr val="DCDCAA"/>
                </a:solidFill>
                <a:latin typeface="Consolas" panose="020B0609020204030204" pitchFamily="49" charset="0"/>
              </a:rPr>
              <a:t>[&lt;</a:t>
            </a:r>
            <a:r>
              <a:rPr lang="en-GB" sz="1200" dirty="0" err="1">
                <a:solidFill>
                  <a:srgbClr val="DCDCAA"/>
                </a:solidFill>
                <a:latin typeface="Consolas" panose="020B0609020204030204" pitchFamily="49" charset="0"/>
              </a:rPr>
              <a:t>DiagnosticAnalyzer</a:t>
            </a:r>
            <a:r>
              <a:rPr lang="en-GB" sz="1200" dirty="0">
                <a:solidFill>
                  <a:srgbClr val="DCDCAA"/>
                </a:solidFill>
                <a:latin typeface="Consolas" panose="020B0609020204030204" pitchFamily="49" charset="0"/>
              </a:rPr>
              <a:t>(</a:t>
            </a:r>
            <a:r>
              <a:rPr lang="en-GB" sz="1200" dirty="0" err="1">
                <a:solidFill>
                  <a:srgbClr val="DCDCAA"/>
                </a:solidFill>
                <a:latin typeface="Consolas" panose="020B0609020204030204" pitchFamily="49" charset="0"/>
              </a:rPr>
              <a:t>FSharpConstants.FSharpLanguageName</a:t>
            </a:r>
            <a:r>
              <a:rPr lang="en-GB" sz="1200" dirty="0">
                <a:solidFill>
                  <a:srgbClr val="DCDCAA"/>
                </a:solidFill>
                <a:latin typeface="Consolas" panose="020B0609020204030204" pitchFamily="49" charset="0"/>
              </a:rPr>
              <a: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internal</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SimplifyNameDiagnosticAnalyzer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inherit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DocumentDiagnosticAnalyzer</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static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cache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MemoryCache</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SupportedDiagnostics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override</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t>
            </a:r>
            <a:r>
              <a:rPr lang="en-GB" sz="1200" dirty="0" err="1">
                <a:solidFill>
                  <a:srgbClr val="9CDCFE"/>
                </a:solidFill>
                <a:latin typeface="Consolas" panose="020B0609020204030204" pitchFamily="49" charset="0"/>
              </a:rPr>
              <a:t>AnalyzeSemanticsAsync</a:t>
            </a:r>
            <a:r>
              <a:rPr lang="en-GB" sz="1200" dirty="0">
                <a:solidFill>
                  <a:srgbClr val="D4D4D4"/>
                </a:solidFill>
                <a:latin typeface="Consolas" panose="020B0609020204030204" pitchFamily="49" charset="0"/>
              </a:rPr>
              <a:t>(</a:t>
            </a:r>
            <a:r>
              <a:rPr lang="en-GB" sz="1200" dirty="0">
                <a:solidFill>
                  <a:srgbClr val="9CDCFE"/>
                </a:solidFill>
                <a:latin typeface="Consolas" panose="020B0609020204030204" pitchFamily="49" charset="0"/>
              </a:rPr>
              <a:t>document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cancellationToken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err="1">
                <a:solidFill>
                  <a:srgbClr val="569CD6"/>
                </a:solidFill>
                <a:latin typeface="Consolas" panose="020B0609020204030204" pitchFamily="49" charset="0"/>
              </a:rPr>
              <a:t>asyncMaybe</a:t>
            </a:r>
            <a:r>
              <a:rPr lang="en-GB" sz="1200" dirty="0">
                <a:solidFill>
                  <a:srgbClr val="569CD6"/>
                </a:solidFill>
                <a:latin typeface="Consolas" panose="020B0609020204030204" pitchFamily="49" charset="0"/>
              </a:rPr>
              <a:t> {</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Option.guard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Settings.CodeFixes.SimplifyName</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Trace.TraceInformation</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do!</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Async.Sleep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InitialDelay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liftAsync</a:t>
            </a:r>
            <a:r>
              <a:rPr lang="en-GB" sz="1200" dirty="0">
                <a:solidFill>
                  <a:srgbClr val="D4D4D4"/>
                </a:solidFill>
                <a:latin typeface="Consolas" panose="020B0609020204030204" pitchFamily="49" charset="0"/>
              </a:rPr>
              <a:t> </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a:t>
            </a:r>
            <a:r>
              <a:rPr lang="en-GB" sz="1200" dirty="0" err="1">
                <a:solidFill>
                  <a:srgbClr val="9CDCFE"/>
                </a:solidFill>
                <a:latin typeface="Consolas" panose="020B0609020204030204" pitchFamily="49" charset="0"/>
              </a:rPr>
              <a:t>parsingOptions</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projectOptions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textVersion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key</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document.Id.ToString</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match</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cache.Get</a:t>
            </a:r>
            <a:r>
              <a:rPr lang="en-GB" sz="1200" dirty="0">
                <a:solidFill>
                  <a:srgbClr val="D4D4D4"/>
                </a:solidFill>
                <a:latin typeface="Consolas" panose="020B0609020204030204" pitchFamily="49" charset="0"/>
              </a:rPr>
              <a:t>(key) </a:t>
            </a:r>
            <a:r>
              <a:rPr lang="en-GB" sz="1200" dirty="0">
                <a:solidFill>
                  <a:srgbClr val="569CD6"/>
                </a:solidFill>
                <a:latin typeface="Consolas" panose="020B0609020204030204" pitchFamily="49" charset="0"/>
              </a:rPr>
              <a:t>with</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Async.map</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Option.defaultValue</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ImmutableArray.Empty</a:t>
            </a:r>
            <a:r>
              <a:rPr lang="en-GB" sz="1200" dirty="0">
                <a:solidFill>
                  <a:srgbClr val="D4D4D4"/>
                </a:solidFill>
                <a:latin typeface="Consolas" panose="020B0609020204030204" pitchFamily="49" charset="0"/>
              </a:rPr>
              <a:t>)</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StartAsyncAsTask</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cancellationToken</a:t>
            </a:r>
            <a:endParaRPr lang="en-GB" sz="1200" dirty="0">
              <a:solidFill>
                <a:srgbClr val="D4D4D4"/>
              </a:solidFill>
              <a:latin typeface="Consolas" panose="020B0609020204030204" pitchFamily="49" charset="0"/>
            </a:endParaRPr>
          </a:p>
          <a:p>
            <a:endParaRPr lang="en-GB" sz="1200" b="0" dirty="0">
              <a:solidFill>
                <a:srgbClr val="D4D4D4"/>
              </a:solidFill>
              <a:effectLst/>
              <a:latin typeface="Consolas" panose="020B0609020204030204" pitchFamily="49" charset="0"/>
            </a:endParaRPr>
          </a:p>
        </p:txBody>
      </p:sp>
      <p:sp>
        <p:nvSpPr>
          <p:cNvPr id="11" name="Rectangular Callout 3">
            <a:extLst>
              <a:ext uri="{FF2B5EF4-FFF2-40B4-BE49-F238E27FC236}">
                <a16:creationId xmlns:a16="http://schemas.microsoft.com/office/drawing/2014/main" id="{90053342-CC4F-4779-B4A3-E5C04495FDEC}"/>
              </a:ext>
            </a:extLst>
          </p:cNvPr>
          <p:cNvSpPr/>
          <p:nvPr/>
        </p:nvSpPr>
        <p:spPr>
          <a:xfrm>
            <a:off x="7694257" y="0"/>
            <a:ext cx="3222251" cy="646331"/>
          </a:xfrm>
          <a:prstGeom prst="wedgeRectCallout">
            <a:avLst>
              <a:gd name="adj1" fmla="val -36115"/>
              <a:gd name="adj2" fmla="val 88753"/>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1. OK, this implements a C# framework abstraction</a:t>
            </a:r>
          </a:p>
        </p:txBody>
      </p:sp>
      <p:sp>
        <p:nvSpPr>
          <p:cNvPr id="13" name="Rectangular Callout 3">
            <a:extLst>
              <a:ext uri="{FF2B5EF4-FFF2-40B4-BE49-F238E27FC236}">
                <a16:creationId xmlns:a16="http://schemas.microsoft.com/office/drawing/2014/main" id="{0A57843D-3BB6-4D02-911E-85E11C8E28BF}"/>
              </a:ext>
            </a:extLst>
          </p:cNvPr>
          <p:cNvSpPr/>
          <p:nvPr/>
        </p:nvSpPr>
        <p:spPr>
          <a:xfrm>
            <a:off x="9116718" y="1450761"/>
            <a:ext cx="3222251" cy="646331"/>
          </a:xfrm>
          <a:prstGeom prst="wedgeRectCallout">
            <a:avLst>
              <a:gd name="adj1" fmla="val -59059"/>
              <a:gd name="adj2" fmla="val -29394"/>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2. YES! Caching. Good caching.</a:t>
            </a:r>
          </a:p>
        </p:txBody>
      </p:sp>
      <p:sp>
        <p:nvSpPr>
          <p:cNvPr id="14" name="Rectangular Callout 3">
            <a:extLst>
              <a:ext uri="{FF2B5EF4-FFF2-40B4-BE49-F238E27FC236}">
                <a16:creationId xmlns:a16="http://schemas.microsoft.com/office/drawing/2014/main" id="{C9C1495A-A724-4564-94AE-8D9C744F4286}"/>
              </a:ext>
            </a:extLst>
          </p:cNvPr>
          <p:cNvSpPr/>
          <p:nvPr/>
        </p:nvSpPr>
        <p:spPr>
          <a:xfrm>
            <a:off x="7322705" y="5907718"/>
            <a:ext cx="4369942" cy="646331"/>
          </a:xfrm>
          <a:prstGeom prst="wedgeRectCallout">
            <a:avLst>
              <a:gd name="adj1" fmla="val -31876"/>
              <a:gd name="adj2" fmla="val -9358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3. YES! Cancellation supported (but I don’t need to think about it beyond this)</a:t>
            </a:r>
          </a:p>
        </p:txBody>
      </p:sp>
      <p:sp>
        <p:nvSpPr>
          <p:cNvPr id="15" name="Rectangular Callout 3">
            <a:extLst>
              <a:ext uri="{FF2B5EF4-FFF2-40B4-BE49-F238E27FC236}">
                <a16:creationId xmlns:a16="http://schemas.microsoft.com/office/drawing/2014/main" id="{E4140997-51E1-47FA-8960-B2121FB3257A}"/>
              </a:ext>
            </a:extLst>
          </p:cNvPr>
          <p:cNvSpPr/>
          <p:nvPr/>
        </p:nvSpPr>
        <p:spPr>
          <a:xfrm>
            <a:off x="2121396" y="4130431"/>
            <a:ext cx="3222251" cy="646331"/>
          </a:xfrm>
          <a:prstGeom prst="wedgeRectCallout">
            <a:avLst>
              <a:gd name="adj1" fmla="val 72264"/>
              <a:gd name="adj2" fmla="val -123536"/>
            </a:avLst>
          </a:prstGeom>
          <a:solidFill>
            <a:srgbClr val="ACE58F"/>
          </a:solidFill>
          <a:ln w="15875">
            <a:solidFill>
              <a:schemeClr val="tx1"/>
            </a:solidFill>
            <a:miter lim="800000"/>
            <a:headEnd/>
            <a:tailEnd/>
          </a:ln>
          <a:effectLst/>
        </p:spPr>
        <p:txBody>
          <a:bodyPr wrap="square" anchor="ctr" anchorCtr="1">
            <a:spAutoFit/>
          </a:bodyPr>
          <a:lstStyle/>
          <a:p>
            <a:pPr algn="ctr"/>
            <a:r>
              <a:rPr lang="en-GB" dirty="0"/>
              <a:t>4. YES! clear failure/stop points</a:t>
            </a:r>
          </a:p>
        </p:txBody>
      </p:sp>
      <p:sp>
        <p:nvSpPr>
          <p:cNvPr id="17" name="Rectangular Callout 3">
            <a:extLst>
              <a:ext uri="{FF2B5EF4-FFF2-40B4-BE49-F238E27FC236}">
                <a16:creationId xmlns:a16="http://schemas.microsoft.com/office/drawing/2014/main" id="{849438AA-B40F-442D-A7D7-D02B2C1FB1A0}"/>
              </a:ext>
            </a:extLst>
          </p:cNvPr>
          <p:cNvSpPr/>
          <p:nvPr/>
        </p:nvSpPr>
        <p:spPr>
          <a:xfrm>
            <a:off x="8976361" y="3831199"/>
            <a:ext cx="3132306" cy="461665"/>
          </a:xfrm>
          <a:prstGeom prst="wedgeRectCallout">
            <a:avLst>
              <a:gd name="adj1" fmla="val -38294"/>
              <a:gd name="adj2" fmla="val -15995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200" dirty="0"/>
              <a:t>Small cost to pay, indicates no chance of failure here</a:t>
            </a:r>
          </a:p>
        </p:txBody>
      </p:sp>
    </p:spTree>
    <p:extLst>
      <p:ext uri="{BB962C8B-B14F-4D97-AF65-F5344CB8AC3E}">
        <p14:creationId xmlns:p14="http://schemas.microsoft.com/office/powerpoint/2010/main" val="18061109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freyaMachine</a:t>
            </a:r>
            <a:r>
              <a:rPr lang="en-GB" sz="4000" dirty="0">
                <a:latin typeface="Segoe UI Light" panose="020B0502040204020203" pitchFamily="34" charset="0"/>
              </a:rPr>
              <a:t> { … }, Saturn scope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3884137" cy="265919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Composition languages for web server components</a:t>
            </a:r>
          </a:p>
          <a:p>
            <a:pPr marL="457200" indent="-457200" algn="l">
              <a:buFontTx/>
              <a:buChar char="-"/>
            </a:pPr>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Saturn scope { … } implements </a:t>
            </a:r>
            <a:r>
              <a:rPr lang="en-GB" sz="2400" spc="0" dirty="0" err="1">
                <a:latin typeface="Segoe UI Light" panose="020B0502040204020203" pitchFamily="34" charset="0"/>
              </a:rPr>
              <a:t>HttpHandler</a:t>
            </a:r>
            <a:r>
              <a:rPr lang="en-GB" sz="2400" spc="0" dirty="0">
                <a:latin typeface="Segoe UI Light" panose="020B0502040204020203" pitchFamily="34" charset="0"/>
              </a:rPr>
              <a:t> in ASP.NET Core/Giraffe</a:t>
            </a: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3" name="Picture 2">
            <a:extLst>
              <a:ext uri="{FF2B5EF4-FFF2-40B4-BE49-F238E27FC236}">
                <a16:creationId xmlns:a16="http://schemas.microsoft.com/office/drawing/2014/main" id="{C53A7E31-D611-4287-8459-75ED90A73448}"/>
              </a:ext>
            </a:extLst>
          </p:cNvPr>
          <p:cNvPicPr>
            <a:picLocks noChangeAspect="1"/>
          </p:cNvPicPr>
          <p:nvPr/>
        </p:nvPicPr>
        <p:blipFill>
          <a:blip r:embed="rId2"/>
          <a:stretch>
            <a:fillRect/>
          </a:stretch>
        </p:blipFill>
        <p:spPr>
          <a:xfrm>
            <a:off x="4396700" y="1317335"/>
            <a:ext cx="7153275" cy="4610100"/>
          </a:xfrm>
          <a:prstGeom prst="rect">
            <a:avLst/>
          </a:prstGeom>
        </p:spPr>
      </p:pic>
    </p:spTree>
    <p:extLst>
      <p:ext uri="{BB962C8B-B14F-4D97-AF65-F5344CB8AC3E}">
        <p14:creationId xmlns:p14="http://schemas.microsoft.com/office/powerpoint/2010/main" val="355830857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5886227"/>
          </a:xfrm>
        </p:spPr>
        <p:txBody>
          <a:bodyPr/>
          <a:lstStyle/>
          <a:p>
            <a:pPr algn="l"/>
            <a:r>
              <a:rPr lang="en-GB" sz="4000" dirty="0">
                <a:latin typeface="Segoe UI Light" panose="020B0502040204020203" pitchFamily="34" charset="0"/>
              </a:rPr>
              <a:t>Historical archaeology: Some code that inspired early F#</a:t>
            </a:r>
            <a:br>
              <a:rPr lang="en-GB" sz="40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2"/>
              </a:rPr>
              <a:t>Forte FL</a:t>
            </a:r>
            <a:r>
              <a:rPr lang="en-GB" sz="2800" dirty="0">
                <a:latin typeface="Segoe UI Light" panose="020B0502040204020203" pitchFamily="34" charset="0"/>
              </a:rPr>
              <a:t> – </a:t>
            </a:r>
            <a:r>
              <a:rPr lang="en-GB" sz="2400" dirty="0">
                <a:latin typeface="Segoe UI Light" panose="020B0502040204020203" pitchFamily="34" charset="0"/>
              </a:rPr>
              <a:t>An Intel internal toolchain for formal verification using a functional language. Reinforced how powerful functional programming is for practical symbolic manipulation</a:t>
            </a:r>
            <a:br>
              <a:rPr lang="en-GB" sz="2400" dirty="0">
                <a:latin typeface="Segoe UI Light" panose="020B0502040204020203" pitchFamily="34" charset="0"/>
              </a:rPr>
            </a:br>
            <a:br>
              <a:rPr lang="en-GB" sz="24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3"/>
              </a:rPr>
              <a:t>HOL </a:t>
            </a:r>
            <a:r>
              <a:rPr lang="en-GB" sz="2800" dirty="0" err="1">
                <a:latin typeface="Segoe UI Light" panose="020B0502040204020203" pitchFamily="34" charset="0"/>
                <a:hlinkClick r:id="rId3"/>
              </a:rPr>
              <a:t>Lite</a:t>
            </a:r>
            <a:r>
              <a:rPr lang="en-GB" sz="2800" dirty="0">
                <a:latin typeface="Segoe UI Light" panose="020B0502040204020203" pitchFamily="34" charset="0"/>
              </a:rPr>
              <a:t> – </a:t>
            </a:r>
            <a:r>
              <a:rPr lang="en-GB" sz="2400" dirty="0">
                <a:latin typeface="Segoe UI Light" panose="020B0502040204020203" pitchFamily="34" charset="0"/>
              </a:rPr>
              <a:t>A brilliant development of a theorem prover using </a:t>
            </a:r>
            <a:r>
              <a:rPr lang="en-GB" sz="2400" dirty="0" err="1">
                <a:latin typeface="Segoe UI Light" panose="020B0502040204020203" pitchFamily="34" charset="0"/>
              </a:rPr>
              <a:t>Caml</a:t>
            </a:r>
            <a:r>
              <a:rPr lang="en-GB" sz="2400" dirty="0">
                <a:latin typeface="Segoe UI Light" panose="020B0502040204020203" pitchFamily="34" charset="0"/>
              </a:rPr>
              <a:t> Light. Taught me the immense practical power of the core ML language.</a:t>
            </a:r>
            <a:br>
              <a:rPr lang="en-GB" sz="40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err="1">
                <a:latin typeface="Segoe UI Light" panose="020B0502040204020203" pitchFamily="34" charset="0"/>
                <a:hlinkClick r:id="rId4"/>
              </a:rPr>
              <a:t>SPiM</a:t>
            </a:r>
            <a:r>
              <a:rPr lang="en-GB" sz="2800" dirty="0">
                <a:latin typeface="Segoe UI Light" panose="020B0502040204020203" pitchFamily="34" charset="0"/>
              </a:rPr>
              <a:t> –</a:t>
            </a:r>
            <a:r>
              <a:rPr lang="en-GB" sz="4000" dirty="0">
                <a:latin typeface="Segoe UI Light" panose="020B0502040204020203" pitchFamily="34" charset="0"/>
              </a:rPr>
              <a:t> </a:t>
            </a:r>
            <a:r>
              <a:rPr lang="en-GB" sz="2400" dirty="0">
                <a:latin typeface="Segoe UI Light" panose="020B0502040204020203" pitchFamily="34" charset="0"/>
              </a:rPr>
              <a:t>Stochastic Pi Machine, plus user interface elements. Beautiful, simple core, </a:t>
            </a:r>
            <a:br>
              <a:rPr lang="en-GB" sz="2400" dirty="0">
                <a:latin typeface="Segoe UI Light" panose="020B0502040204020203" pitchFamily="34" charset="0"/>
              </a:rPr>
            </a:br>
            <a:br>
              <a:rPr lang="en-GB" sz="2000" dirty="0">
                <a:latin typeface="Segoe UI Light" panose="020B0502040204020203" pitchFamily="34" charset="0"/>
              </a:rPr>
            </a:br>
            <a:r>
              <a:rPr lang="en-GB" sz="4000" dirty="0">
                <a:latin typeface="Segoe UI Light" panose="020B0502040204020203" pitchFamily="34" charset="0"/>
              </a:rPr>
              <a:t>-  </a:t>
            </a:r>
            <a:r>
              <a:rPr lang="en-GB" sz="2800" dirty="0">
                <a:latin typeface="Segoe UI Light" panose="020B0502040204020203" pitchFamily="34" charset="0"/>
                <a:hlinkClick r:id="rId4"/>
              </a:rPr>
              <a:t>Static Driver Verifier</a:t>
            </a:r>
            <a:r>
              <a:rPr lang="en-GB" sz="2800" dirty="0">
                <a:latin typeface="Segoe UI Light" panose="020B0502040204020203" pitchFamily="34" charset="0"/>
              </a:rPr>
              <a:t> – </a:t>
            </a:r>
            <a:r>
              <a:rPr lang="en-GB" sz="2400" dirty="0">
                <a:latin typeface="Segoe UI Light" panose="020B0502040204020203" pitchFamily="34" charset="0"/>
              </a:rPr>
              <a:t>verification toolchain for Windows drivers. Taught me many good things including how bad some FP-only features can be in practice (e.g. </a:t>
            </a:r>
            <a:r>
              <a:rPr lang="en-GB" sz="2400" dirty="0" err="1">
                <a:latin typeface="Segoe UI Light" panose="020B0502040204020203" pitchFamily="34" charset="0"/>
              </a:rPr>
              <a:t>unencapsulated</a:t>
            </a:r>
            <a:r>
              <a:rPr lang="en-GB" sz="2400" dirty="0">
                <a:latin typeface="Segoe UI Light" panose="020B0502040204020203" pitchFamily="34" charset="0"/>
              </a:rPr>
              <a:t> mutable records)</a:t>
            </a:r>
            <a:br>
              <a:rPr lang="en-GB" sz="6000" dirty="0">
                <a:latin typeface="Segoe UI Light" panose="020B0502040204020203"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6890873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misused</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The Puzzle</a:t>
            </a: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XamarinStudio</a:t>
            </a:r>
            <a:r>
              <a:rPr lang="en-GB" sz="2000" b="1"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Emacs</a:t>
            </a:r>
            <a:r>
              <a:rPr lang="en-GB" sz="2000" b="1" dirty="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a:gradFill>
                  <a:gsLst>
                    <a:gs pos="0">
                      <a:srgbClr val="FFFFFF"/>
                    </a:gs>
                    <a:gs pos="100000">
                      <a:srgbClr val="FFFFFF"/>
                    </a:gs>
                  </a:gsLst>
                  <a:lin ang="5400000" scaled="0"/>
                </a:gradFill>
                <a:latin typeface="Segoe Light" pitchFamily="34" charset="0"/>
              </a:rPr>
              <a:t>F# Software Foundation</a:t>
            </a:r>
            <a:r>
              <a:rPr lang="en-GB" sz="2000" dirty="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a:gradFill>
                  <a:gsLst>
                    <a:gs pos="0">
                      <a:srgbClr val="FFFFFF"/>
                    </a:gs>
                    <a:gs pos="100000">
                      <a:srgbClr val="FFFFFF"/>
                    </a:gs>
                  </a:gsLst>
                  <a:lin ang="5400000" scaled="0"/>
                </a:gradFill>
                <a:latin typeface="Segoe Light" pitchFamily="34" charset="0"/>
              </a:rPr>
              <a:t>Xamarin</a:t>
            </a:r>
            <a:r>
              <a:rPr lang="en-GB" sz="2000" dirty="0">
                <a:gradFill>
                  <a:gsLst>
                    <a:gs pos="0">
                      <a:srgbClr val="FFFFFF"/>
                    </a:gs>
                    <a:gs pos="100000">
                      <a:srgbClr val="FFFFFF"/>
                    </a:gs>
                  </a:gsLst>
                  <a:lin ang="5400000" scaled="0"/>
                </a:gradFill>
                <a:latin typeface="Segoe Light" pitchFamily="34" charset="0"/>
              </a:rPr>
              <a:t>, </a:t>
            </a:r>
            <a:r>
              <a:rPr lang="en-GB" sz="2000" b="1" dirty="0" err="1">
                <a:gradFill>
                  <a:gsLst>
                    <a:gs pos="0">
                      <a:srgbClr val="FFFFFF"/>
                    </a:gs>
                    <a:gs pos="100000">
                      <a:srgbClr val="FFFFFF"/>
                    </a:gs>
                  </a:gsLst>
                  <a:lin ang="5400000" scaled="0"/>
                </a:gradFill>
                <a:latin typeface="Segoe Light" pitchFamily="34" charset="0"/>
              </a:rPr>
              <a:t>Debian</a:t>
            </a:r>
            <a:r>
              <a:rPr lang="en-GB" sz="2000" dirty="0">
                <a:gradFill>
                  <a:gsLst>
                    <a:gs pos="0">
                      <a:srgbClr val="FFFFFF"/>
                    </a:gs>
                    <a:gs pos="100000">
                      <a:srgbClr val="FFFFFF"/>
                    </a:gs>
                  </a:gsLst>
                  <a:lin ang="5400000" scaled="0"/>
                </a:gradFill>
                <a:latin typeface="Segoe Light" pitchFamily="34" charset="0"/>
              </a:rPr>
              <a:t>, OSX, </a:t>
            </a:r>
            <a:r>
              <a:rPr lang="en-GB" sz="2000" dirty="0" err="1">
                <a:gradFill>
                  <a:gsLst>
                    <a:gs pos="0">
                      <a:srgbClr val="FFFFFF"/>
                    </a:gs>
                    <a:gs pos="100000">
                      <a:srgbClr val="FFFFFF"/>
                    </a:gs>
                  </a:gsLst>
                  <a:lin ang="5400000" scaled="0"/>
                </a:gradFill>
                <a:latin typeface="Segoe Light" pitchFamily="34" charset="0"/>
              </a:rPr>
              <a:t>WebSharper</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FunScript</a:t>
            </a:r>
            <a:r>
              <a:rPr lang="en-GB" sz="2000" dirty="0">
                <a:gradFill>
                  <a:gsLst>
                    <a:gs pos="0">
                      <a:srgbClr val="FFFFFF"/>
                    </a:gs>
                    <a:gs pos="100000">
                      <a:srgbClr val="FFFFFF"/>
                    </a:gs>
                  </a:gsLst>
                  <a:lin ang="5400000" scaled="0"/>
                </a:gradFill>
                <a:latin typeface="Segoe Light" pitchFamily="34" charset="0"/>
              </a:rPr>
              <a:t>, </a:t>
            </a:r>
            <a:r>
              <a:rPr lang="en-GB" sz="2000" dirty="0" err="1">
                <a:gradFill>
                  <a:gsLst>
                    <a:gs pos="0">
                      <a:srgbClr val="FFFFFF"/>
                    </a:gs>
                    <a:gs pos="100000">
                      <a:srgbClr val="FFFFFF"/>
                    </a:gs>
                  </a:gsLst>
                  <a:lin ang="5400000" scaled="0"/>
                </a:gradFill>
                <a:latin typeface="Segoe Light" pitchFamily="34" charset="0"/>
              </a:rPr>
              <a:t>Alea</a:t>
            </a:r>
            <a:r>
              <a:rPr lang="en-GB" sz="2000" dirty="0">
                <a:gradFill>
                  <a:gsLst>
                    <a:gs pos="0">
                      <a:srgbClr val="FFFFFF"/>
                    </a:gs>
                    <a:gs pos="100000">
                      <a:srgbClr val="FFFFFF"/>
                    </a:gs>
                  </a:gsLst>
                  <a:lin ang="5400000" scaled="0"/>
                </a:gradFill>
                <a:latin typeface="Segoe Light" pitchFamily="34" charset="0"/>
              </a:rPr>
              <a:t>, …</a:t>
            </a:r>
            <a:endParaRPr lang="en-GB" sz="2000" b="1" dirty="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545586"/>
          </a:xfrm>
        </p:spPr>
        <p:txBody>
          <a:bodyPr/>
          <a:lstStyle/>
          <a:p>
            <a:r>
              <a:rPr lang="en-GB" sz="3200" dirty="0">
                <a:latin typeface="Segoe UI Light" panose="020B0502040204020203" pitchFamily="34" charset="0"/>
              </a:rPr>
              <a:t>Agents Good, Agents Bad</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Agents are an expensive sledge-hammer that give you a concurrent queue with multiple writers and a single </a:t>
            </a:r>
            <a:r>
              <a:rPr lang="en-GB" sz="3200" dirty="0" err="1">
                <a:latin typeface="Segoe UI Light" panose="020B0502040204020203" pitchFamily="34" charset="0"/>
              </a:rPr>
              <a:t>async</a:t>
            </a:r>
            <a:r>
              <a:rPr lang="en-GB" sz="3200" dirty="0">
                <a:latin typeface="Segoe UI Light" panose="020B0502040204020203" pitchFamily="34" charset="0"/>
              </a:rPr>
              <a:t> reader</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Queues are mutable state that are often hard to reason about. </a:t>
            </a:r>
            <a:br>
              <a:rPr lang="en-GB" sz="3200" dirty="0">
                <a:latin typeface="Segoe UI Light" panose="020B0502040204020203" pitchFamily="34" charset="0"/>
              </a:rPr>
            </a:br>
            <a:br>
              <a:rPr lang="en-GB" sz="3200" dirty="0">
                <a:latin typeface="Segoe UI Light" panose="020B0502040204020203" pitchFamily="34" charset="0"/>
              </a:rPr>
            </a:br>
            <a:r>
              <a:rPr lang="en-GB" sz="3200" dirty="0">
                <a:latin typeface="Segoe UI Light" panose="020B0502040204020203" pitchFamily="34" charset="0"/>
              </a:rPr>
              <a:t>Only use when necessary</a:t>
            </a:r>
            <a:endParaRPr lang="en-GB" sz="4000" dirty="0">
              <a:latin typeface="Segoe UI Light" panose="020B0502040204020203" pitchFamily="34" charset="0"/>
            </a:endParaRPr>
          </a:p>
        </p:txBody>
      </p:sp>
    </p:spTree>
    <p:extLst>
      <p:ext uri="{BB962C8B-B14F-4D97-AF65-F5344CB8AC3E}">
        <p14:creationId xmlns:p14="http://schemas.microsoft.com/office/powerpoint/2010/main" val="11963494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D086-FAB4-406F-9DCE-21C3E0721191}"/>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2A397FF0-1355-4964-951F-AEE301653098}"/>
              </a:ext>
            </a:extLst>
          </p:cNvPr>
          <p:cNvPicPr>
            <a:picLocks noChangeAspect="1"/>
          </p:cNvPicPr>
          <p:nvPr/>
        </p:nvPicPr>
        <p:blipFill>
          <a:blip r:embed="rId2"/>
          <a:stretch>
            <a:fillRect/>
          </a:stretch>
        </p:blipFill>
        <p:spPr>
          <a:xfrm>
            <a:off x="0" y="41466"/>
            <a:ext cx="12192000" cy="6775068"/>
          </a:xfrm>
          <a:prstGeom prst="rect">
            <a:avLst/>
          </a:prstGeom>
        </p:spPr>
      </p:pic>
    </p:spTree>
    <p:extLst>
      <p:ext uri="{BB962C8B-B14F-4D97-AF65-F5344CB8AC3E}">
        <p14:creationId xmlns:p14="http://schemas.microsoft.com/office/powerpoint/2010/main" val="278825824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extLst>
                    <a:ext uri="{9D8B030D-6E8A-4147-A177-3AD203B41FA5}">
                      <a16:colId xmlns:a16="http://schemas.microsoft.com/office/drawing/2014/main" val="20000"/>
                    </a:ext>
                  </a:extLst>
                </a:gridCol>
                <a:gridCol w="1292469">
                  <a:extLst>
                    <a:ext uri="{9D8B030D-6E8A-4147-A177-3AD203B41FA5}">
                      <a16:colId xmlns:a16="http://schemas.microsoft.com/office/drawing/2014/main" val="20001"/>
                    </a:ext>
                  </a:extLst>
                </a:gridCol>
                <a:gridCol w="1292469">
                  <a:extLst>
                    <a:ext uri="{9D8B030D-6E8A-4147-A177-3AD203B41FA5}">
                      <a16:colId xmlns:a16="http://schemas.microsoft.com/office/drawing/2014/main" val="20002"/>
                    </a:ext>
                  </a:extLst>
                </a:gridCol>
                <a:gridCol w="1292469">
                  <a:extLst>
                    <a:ext uri="{9D8B030D-6E8A-4147-A177-3AD203B41FA5}">
                      <a16:colId xmlns:a16="http://schemas.microsoft.com/office/drawing/2014/main" val="20003"/>
                    </a:ext>
                  </a:extLst>
                </a:gridCol>
                <a:gridCol w="1292469">
                  <a:extLst>
                    <a:ext uri="{9D8B030D-6E8A-4147-A177-3AD203B41FA5}">
                      <a16:colId xmlns:a16="http://schemas.microsoft.com/office/drawing/2014/main" val="20004"/>
                    </a:ext>
                  </a:extLst>
                </a:gridCol>
                <a:gridCol w="1292469">
                  <a:extLst>
                    <a:ext uri="{9D8B030D-6E8A-4147-A177-3AD203B41FA5}">
                      <a16:colId xmlns:a16="http://schemas.microsoft.com/office/drawing/2014/main" val="20005"/>
                    </a:ext>
                  </a:extLst>
                </a:gridCol>
                <a:gridCol w="1292469">
                  <a:extLst>
                    <a:ext uri="{9D8B030D-6E8A-4147-A177-3AD203B41FA5}">
                      <a16:colId xmlns:a16="http://schemas.microsoft.com/office/drawing/2014/main" val="20006"/>
                    </a:ext>
                  </a:extLst>
                </a:gridCol>
                <a:gridCol w="1292469">
                  <a:extLst>
                    <a:ext uri="{9D8B030D-6E8A-4147-A177-3AD203B41FA5}">
                      <a16:colId xmlns:a16="http://schemas.microsoft.com/office/drawing/2014/main" val="20007"/>
                    </a:ext>
                  </a:extLst>
                </a:gridCol>
              </a:tblGrid>
              <a:tr h="891333">
                <a:tc>
                  <a:txBody>
                    <a:bodyPr/>
                    <a:lstStyle/>
                    <a:p>
                      <a:endParaRPr lang="en-GB" sz="1600" dirty="0"/>
                    </a:p>
                  </a:txBody>
                  <a:tcPr/>
                </a:tc>
                <a:tc>
                  <a:txBody>
                    <a:bodyPr/>
                    <a:lstStyle/>
                    <a:p>
                      <a:r>
                        <a:rPr lang="en-GB" sz="1600"/>
                        <a:t>Expression-oriented</a:t>
                      </a:r>
                      <a:endParaRPr lang="en-GB" sz="1600" dirty="0"/>
                    </a:p>
                  </a:txBody>
                  <a:tcPr/>
                </a:tc>
                <a:tc>
                  <a:txBody>
                    <a:bodyPr/>
                    <a:lstStyle/>
                    <a:p>
                      <a:r>
                        <a:rPr lang="en-GB" sz="1600" dirty="0"/>
                        <a:t>No</a:t>
                      </a:r>
                      <a:r>
                        <a:rPr lang="en-GB" sz="1600" baseline="0" dirty="0"/>
                        <a:t> null</a:t>
                      </a:r>
                      <a:endParaRPr lang="en-GB" sz="1600" dirty="0"/>
                    </a:p>
                  </a:txBody>
                  <a:tcPr/>
                </a:tc>
                <a:tc>
                  <a:txBody>
                    <a:bodyPr/>
                    <a:lstStyle/>
                    <a:p>
                      <a:r>
                        <a:rPr lang="en-GB" sz="1600" dirty="0"/>
                        <a:t>Multiple</a:t>
                      </a:r>
                      <a:r>
                        <a:rPr lang="en-GB" sz="1600" baseline="0" dirty="0"/>
                        <a:t> </a:t>
                      </a:r>
                      <a:r>
                        <a:rPr lang="en-GB" sz="1600" baseline="0" dirty="0" err="1"/>
                        <a:t>Args</a:t>
                      </a:r>
                      <a:r>
                        <a:rPr lang="en-GB" sz="1600" baseline="0" dirty="0"/>
                        <a:t> = Tuples</a:t>
                      </a:r>
                      <a:endParaRPr lang="en-GB" sz="1600" dirty="0"/>
                    </a:p>
                  </a:txBody>
                  <a:tcPr/>
                </a:tc>
                <a:tc>
                  <a:txBody>
                    <a:bodyPr/>
                    <a:lstStyle/>
                    <a:p>
                      <a:r>
                        <a:rPr lang="en-GB" sz="1600" dirty="0"/>
                        <a:t>Closure and Capture</a:t>
                      </a:r>
                    </a:p>
                  </a:txBody>
                  <a:tcPr/>
                </a:tc>
                <a:tc>
                  <a:txBody>
                    <a:bodyPr/>
                    <a:lstStyle/>
                    <a:p>
                      <a:r>
                        <a:rPr lang="en-GB" sz="1600" dirty="0"/>
                        <a:t>First</a:t>
                      </a:r>
                      <a:r>
                        <a:rPr lang="en-GB" sz="1600" baseline="0" dirty="0"/>
                        <a:t>-class Values</a:t>
                      </a:r>
                      <a:endParaRPr lang="en-GB" sz="1600" dirty="0"/>
                    </a:p>
                  </a:txBody>
                  <a:tcPr/>
                </a:tc>
                <a:tc>
                  <a:txBody>
                    <a:bodyPr/>
                    <a:lstStyle/>
                    <a:p>
                      <a:r>
                        <a:rPr lang="en-GB" sz="1600" dirty="0"/>
                        <a:t>Currying</a:t>
                      </a: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HM</a:t>
                      </a:r>
                      <a:r>
                        <a:rPr lang="en-GB" sz="1600" baseline="0" dirty="0"/>
                        <a:t> Type Inference</a:t>
                      </a:r>
                      <a:endParaRPr lang="en-GB" sz="1600" dirty="0"/>
                    </a:p>
                    <a:p>
                      <a:endParaRPr lang="en-GB" sz="1600" dirty="0"/>
                    </a:p>
                  </a:txBody>
                  <a:tcPr/>
                </a:tc>
                <a:extLst>
                  <a:ext uri="{0D108BD9-81ED-4DB2-BD59-A6C34878D82A}">
                    <a16:rowId xmlns:a16="http://schemas.microsoft.com/office/drawing/2014/main" val="10000"/>
                  </a:ext>
                </a:extLst>
              </a:tr>
              <a:tr h="732306">
                <a:tc>
                  <a:txBody>
                    <a:bodyPr/>
                    <a:lstStyle/>
                    <a:p>
                      <a:r>
                        <a:rPr lang="en-GB" sz="1600" dirty="0"/>
                        <a:t>void (unit)</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1"/>
                  </a:ext>
                </a:extLst>
              </a:tr>
              <a:tr h="732306">
                <a:tc>
                  <a:txBody>
                    <a:bodyPr/>
                    <a:lstStyle/>
                    <a:p>
                      <a:r>
                        <a:rPr lang="en-GB" sz="1600" dirty="0"/>
                        <a:t>Object Types</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lang="en-GB" sz="2800" dirty="0">
                          <a:sym typeface="Wingdings" panose="05000000000000000000" pitchFamily="2" charset="2"/>
                        </a:rPr>
                        <a:t></a:t>
                      </a:r>
                      <a:endParaRPr lang="en-GB" sz="1600" dirty="0"/>
                    </a:p>
                  </a:txBody>
                  <a:tcPr anchor="ctr"/>
                </a:tc>
                <a:extLst>
                  <a:ext uri="{0D108BD9-81ED-4DB2-BD59-A6C34878D82A}">
                    <a16:rowId xmlns:a16="http://schemas.microsoft.com/office/drawing/2014/main" val="10002"/>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Subtyping</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extLst>
                  <a:ext uri="{0D108BD9-81ED-4DB2-BD59-A6C34878D82A}">
                    <a16:rowId xmlns:a16="http://schemas.microsoft.com/office/drawing/2014/main" val="10003"/>
                  </a:ext>
                </a:extLst>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a:t>Dot-notation</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4"/>
                  </a:ext>
                </a:extLst>
              </a:tr>
              <a:tr h="732306">
                <a:tc>
                  <a:txBody>
                    <a:bodyPr/>
                    <a:lstStyle/>
                    <a:p>
                      <a:r>
                        <a:rPr lang="en-GB" sz="1600" dirty="0"/>
                        <a:t>Inheritance</a:t>
                      </a:r>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a:t>¾</a:t>
                      </a:r>
                    </a:p>
                  </a:txBody>
                  <a:tcPr anchor="ctr"/>
                </a:tc>
                <a:extLst>
                  <a:ext uri="{0D108BD9-81ED-4DB2-BD59-A6C34878D82A}">
                    <a16:rowId xmlns:a16="http://schemas.microsoft.com/office/drawing/2014/main" val="10005"/>
                  </a:ext>
                </a:extLst>
              </a:tr>
              <a:tr h="891333">
                <a:tc>
                  <a:txBody>
                    <a:bodyPr/>
                    <a:lstStyle/>
                    <a:p>
                      <a:r>
                        <a:rPr lang="en-GB" sz="1600" dirty="0"/>
                        <a:t>Method </a:t>
                      </a:r>
                      <a:r>
                        <a:rPr lang="en-GB" sz="1600" dirty="0" err="1"/>
                        <a:t>Overloding</a:t>
                      </a:r>
                      <a:endParaRPr lang="en-GB" sz="1600" dirty="0"/>
                    </a:p>
                  </a:txBody>
                  <a:tcP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a:sym typeface="Wingdings" panose="05000000000000000000" pitchFamily="2" charset="2"/>
                        </a:rPr>
                        <a:t></a:t>
                      </a:r>
                      <a:endParaRPr lang="en-GB" sz="1600" dirty="0"/>
                    </a:p>
                  </a:txBody>
                  <a:tcPr anchor="ctr"/>
                </a:tc>
                <a:tc>
                  <a:txBody>
                    <a:bodyPr/>
                    <a:lstStyle/>
                    <a:p>
                      <a:pPr algn="ctr"/>
                      <a:r>
                        <a:rPr lang="en-GB" sz="1600" dirty="0"/>
                        <a:t>¾</a:t>
                      </a:r>
                    </a:p>
                  </a:txBody>
                  <a:tcPr anchor="ctr"/>
                </a:tc>
                <a:extLst>
                  <a:ext uri="{0D108BD9-81ED-4DB2-BD59-A6C34878D82A}">
                    <a16:rowId xmlns:a16="http://schemas.microsoft.com/office/drawing/2014/main" val="10006"/>
                  </a:ext>
                </a:extLst>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Relatively Graceful Degradation</a:t>
            </a:r>
          </a:p>
          <a:p>
            <a:pPr algn="ctr" defTabSz="914099" fontAlgn="base">
              <a:spcBef>
                <a:spcPct val="0"/>
              </a:spcBef>
              <a:spcAft>
                <a:spcPct val="0"/>
              </a:spcAft>
            </a:pPr>
            <a:r>
              <a:rPr lang="en-GB" b="1" dirty="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4819781"/>
          </a:xfrm>
        </p:spPr>
        <p:txBody>
          <a:bodyPr/>
          <a:lstStyle/>
          <a:p>
            <a:r>
              <a:rPr lang="en-GB" sz="4000" dirty="0">
                <a:latin typeface="Segoe UI Light" panose="020B0502040204020203" pitchFamily="34" charset="0"/>
                <a:cs typeface="Segoe UI Light" panose="020B0502040204020203" pitchFamily="34" charset="0"/>
              </a:rPr>
              <a:t>Then (2003)</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languages were historically anti-OO</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in some Haskell circles gives people an “</a:t>
            </a:r>
            <a:r>
              <a:rPr lang="en-GB" sz="2800"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Standard ML - Chapter 14, Object Oriented Programming </a:t>
            </a: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 to express a dislike or distaste for something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23361" y="848475"/>
            <a:ext cx="7509754" cy="5399420"/>
          </a:xfrm>
          <a:prstGeom prst="foldedCorner">
            <a:avLst>
              <a:gd name="adj" fmla="val 1015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MyAlgorithm</a:t>
            </a:r>
            <a:r>
              <a:rPr lang="en-GB" dirty="0">
                <a:solidFill>
                  <a:srgbClr val="4EC9B0"/>
                </a:solidFill>
                <a:latin typeface="Consolas" panose="020B0609020204030204" pitchFamily="49" charset="0"/>
              </a:rPr>
              <a:t>(inputs)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part2Helper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arg1</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arg2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part2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result1, 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__.Result1</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result1</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__.Result2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result2</a:t>
            </a:r>
          </a:p>
          <a:p>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member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__.Lookup</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item</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results.</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item</a:t>
            </a:r>
            <a:r>
              <a:rPr lang="en-GB" dirty="0">
                <a:solidFill>
                  <a:srgbClr val="569CD6"/>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7085718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1239766"/>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29433</TotalTime>
  <Words>3277</Words>
  <Application>Microsoft Office PowerPoint</Application>
  <PresentationFormat>Widescreen</PresentationFormat>
  <Paragraphs>718</Paragraphs>
  <Slides>63</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63</vt:i4>
      </vt:variant>
    </vt:vector>
  </HeadingPairs>
  <TitlesOfParts>
    <vt:vector size="80" baseType="lpstr">
      <vt:lpstr>Segoe UI</vt:lpstr>
      <vt:lpstr>Open Sans</vt:lpstr>
      <vt:lpstr>Segoe Light</vt:lpstr>
      <vt:lpstr>Arial</vt:lpstr>
      <vt:lpstr>Wingdings</vt:lpstr>
      <vt:lpstr>Consolas</vt:lpstr>
      <vt:lpstr>Tw Cen MT</vt:lpstr>
      <vt:lpstr>inherit</vt:lpstr>
      <vt:lpstr>Courier New</vt:lpstr>
      <vt:lpstr>Calibri</vt:lpstr>
      <vt:lpstr>Segoe UI Light</vt:lpstr>
      <vt:lpstr>Lucida Console</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Draft now available!  fsharp.org/history/hopl-draft-1.pdf  </vt:lpstr>
      <vt:lpstr>WARNING: Opinion!</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we love :) - pipelines - domain modelling - domain semantics</vt:lpstr>
      <vt:lpstr>Code we love :) - the update/view functions in Fable/Elmish apps </vt:lpstr>
      <vt:lpstr>Code we love :) - scripts </vt:lpstr>
      <vt:lpstr>Code I love :) - scripted tests  Ctrl-A, Alt-Enter and you can start debugging and developing individual tests</vt:lpstr>
      <vt:lpstr>Code we love :) - composition </vt:lpstr>
      <vt:lpstr>http://fsharp.github.io/FSharp.Data/images/csv.gif   http://fsharp.github.io/FSharp.Data/images/wb.gif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asyncMaybe { … }</vt:lpstr>
      <vt:lpstr>freyaMachine { … }, Saturn scope { … }</vt:lpstr>
      <vt:lpstr>In Closing</vt:lpstr>
      <vt:lpstr>I love…</vt:lpstr>
      <vt:lpstr>Historical archaeology: Some code that inspired early F#  - Forte FL – An Intel internal toolchain for formal verification using a functional language. Reinforced how powerful functional programming is for practical symbolic manipulation  -  HOL Lite – A brilliant development of a theorem prover using Caml Light. Taught me the immense practical power of the core ML language.  -  SPiM – Stochastic Pi Machine, plus user interface elements. Beautiful, simple core,   -  Static Driver Verifier – verification toolchain for Windows drivers. Taught me many good things including how bad some FP-only features can be in practice (e.g. unencapsulated mutable records) </vt:lpstr>
      <vt:lpstr>Summary  - F# is full of delightful moments  - Constructs need to be used with moderation  - Functional, Object and other features can be misused  - Please share experiences and help improve coding standards  Thanks!</vt:lpstr>
      <vt:lpstr>Thanks! Questions?</vt:lpstr>
      <vt:lpstr>The Puzzle</vt:lpstr>
      <vt:lpstr>Agents Good, Agents Bad  Agents are an expensive sledge-hammer that give you a concurrent queue with multiple writers and a single async reader  Queues are mutable state that are often hard to reason about.   Only use when necessary</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vt:lpstr>
      <vt:lpstr>Code I love:   Functional computation of encapsulated tables and summaries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577</cp:revision>
  <cp:lastPrinted>2010-05-11T05:02:34Z</cp:lastPrinted>
  <dcterms:created xsi:type="dcterms:W3CDTF">2010-11-09T11:20:14Z</dcterms:created>
  <dcterms:modified xsi:type="dcterms:W3CDTF">2018-09-27T19:45:14Z</dcterms:modified>
  <cp:category>TechEd Europe 2010</cp:category>
</cp:coreProperties>
</file>